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EB4ED0-B571-4E93-8B69-04DF010B15CD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8F747D-6ED3-45A1-AB03-EE317BA79B3F}" type="slidenum">
              <a:rPr lang="es-MX" smtClean="0"/>
              <a:t>‹Nº›</a:t>
            </a:fld>
            <a:endParaRPr lang="es-MX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M%C3%A9xico" TargetMode="External"/><Relationship Id="rId7" Type="http://schemas.openxmlformats.org/officeDocument/2006/relationships/image" Target="../media/image2.jpeg"/><Relationship Id="rId2" Type="http://schemas.openxmlformats.org/officeDocument/2006/relationships/hyperlink" Target="http://es.wikipedia.org/wiki/Coahuila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//upload.wikimedia.org/wikipedia/commons/3/31/Escudo_Monclova.jpg" TargetMode="External"/><Relationship Id="rId5" Type="http://schemas.openxmlformats.org/officeDocument/2006/relationships/hyperlink" Target="http://es.wikipedia.org/wiki/Casta%C3%B1os" TargetMode="External"/><Relationship Id="rId4" Type="http://schemas.openxmlformats.org/officeDocument/2006/relationships/hyperlink" Target="http://es.wikipedia.org/wiki/Frontera_(Coahuila)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San_Pedro_de_las_Colonias" TargetMode="External"/><Relationship Id="rId3" Type="http://schemas.openxmlformats.org/officeDocument/2006/relationships/hyperlink" Target="http://es.wikipedia.org/wiki/Monclova" TargetMode="External"/><Relationship Id="rId7" Type="http://schemas.openxmlformats.org/officeDocument/2006/relationships/hyperlink" Target="http://es.wikipedia.org/wiki/Cuatroci%C3%A9negas_de_Carranza" TargetMode="External"/><Relationship Id="rId2" Type="http://schemas.openxmlformats.org/officeDocument/2006/relationships/hyperlink" Target="http://toolserver.org/~geohack/geohack.php?pagename=Nadadores&amp;language=es&amp;params=27_01_45_N_101_35_30_W_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Sacramento_(Coahuila)" TargetMode="External"/><Relationship Id="rId5" Type="http://schemas.openxmlformats.org/officeDocument/2006/relationships/hyperlink" Target="http://es.wikipedia.org/wiki/San_Buenaventura_(Coahuila)" TargetMode="External"/><Relationship Id="rId4" Type="http://schemas.openxmlformats.org/officeDocument/2006/relationships/hyperlink" Target="http://es.wikipedia.org/w/index.php?title=Carretera_Federal_30&amp;action=edit&amp;redlink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Instituto_Nacional_de_Estad%C3%ADstica_y_Geograf%C3%ADa" TargetMode="External"/><Relationship Id="rId2" Type="http://schemas.openxmlformats.org/officeDocument/2006/relationships/hyperlink" Target="http://es.wikipedia.org/wiki/200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Municipio_de_Abasolo_(Coahuila)" TargetMode="External"/><Relationship Id="rId7" Type="http://schemas.openxmlformats.org/officeDocument/2006/relationships/hyperlink" Target="http://es.wikipedia.org/w/index.php?title=Monclova&amp;action=edit&amp;section=6" TargetMode="External"/><Relationship Id="rId2" Type="http://schemas.openxmlformats.org/officeDocument/2006/relationships/hyperlink" Target="http://es.wikipedia.org/wiki/Coahuil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Frontera_(Coahuila)" TargetMode="External"/><Relationship Id="rId5" Type="http://schemas.openxmlformats.org/officeDocument/2006/relationships/hyperlink" Target="http://es.wikipedia.org/wiki/Municipio_de_Candela_(Coahuila)" TargetMode="External"/><Relationship Id="rId4" Type="http://schemas.openxmlformats.org/officeDocument/2006/relationships/hyperlink" Target="http://es.wikipedia.org/wiki/Municipio_de_Casta%C3%B1os_(Coahuila)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es.wikipedia.org/wiki/201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Coyote" TargetMode="External"/><Relationship Id="rId13" Type="http://schemas.openxmlformats.org/officeDocument/2006/relationships/image" Target="../media/image4.jpeg"/><Relationship Id="rId3" Type="http://schemas.openxmlformats.org/officeDocument/2006/relationships/hyperlink" Target="http://es.wikipedia.org/wiki/Quercus_virginiana" TargetMode="External"/><Relationship Id="rId7" Type="http://schemas.openxmlformats.org/officeDocument/2006/relationships/hyperlink" Target="http://es.wikipedia.org/wiki/Zorro" TargetMode="External"/><Relationship Id="rId12" Type="http://schemas.openxmlformats.org/officeDocument/2006/relationships/hyperlink" Target="//commons.wikimedia.org/wiki/File:MountainLion.jpg?uselang=es" TargetMode="External"/><Relationship Id="rId17" Type="http://schemas.openxmlformats.org/officeDocument/2006/relationships/image" Target="../media/image6.jpeg"/><Relationship Id="rId2" Type="http://schemas.openxmlformats.org/officeDocument/2006/relationships/hyperlink" Target="http://es.wikipedia.org/wiki/Pinus" TargetMode="External"/><Relationship Id="rId16" Type="http://schemas.openxmlformats.org/officeDocument/2006/relationships/hyperlink" Target="//commons.wikimedia.org/wiki/File:Pinus_ponderosa_9681.JPG?uselang=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Pecar%C3%AD" TargetMode="External"/><Relationship Id="rId11" Type="http://schemas.openxmlformats.org/officeDocument/2006/relationships/image" Target="../media/image3.jpeg"/><Relationship Id="rId5" Type="http://schemas.openxmlformats.org/officeDocument/2006/relationships/hyperlink" Target="http://es.wikipedia.org/wiki/Puma" TargetMode="External"/><Relationship Id="rId15" Type="http://schemas.openxmlformats.org/officeDocument/2006/relationships/image" Target="../media/image5.jpeg"/><Relationship Id="rId10" Type="http://schemas.openxmlformats.org/officeDocument/2006/relationships/hyperlink" Target="//commons.wikimedia.org/wiki/File:Schwarzb%C3%A4r-Omega_Park.jpg?uselang=es" TargetMode="External"/><Relationship Id="rId4" Type="http://schemas.openxmlformats.org/officeDocument/2006/relationships/hyperlink" Target="http://es.wikipedia.org/wiki/Ursus_americanus" TargetMode="External"/><Relationship Id="rId9" Type="http://schemas.openxmlformats.org/officeDocument/2006/relationships/hyperlink" Target="http://es.wikipedia.org/wiki/Odocoileus_virginianus" TargetMode="External"/><Relationship Id="rId14" Type="http://schemas.openxmlformats.org/officeDocument/2006/relationships/hyperlink" Target="//commons.wikimedia.org/wiki/File:Singapore_Botanic_Gardens_Cactus_Garden_2.jpg?uselang=e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Cereal" TargetMode="External"/><Relationship Id="rId3" Type="http://schemas.openxmlformats.org/officeDocument/2006/relationships/hyperlink" Target="http://es.wikipedia.org/w/index.php?title=Zona_Metropolitana_de_Saltillo&amp;action=edit&amp;redlink=1" TargetMode="External"/><Relationship Id="rId7" Type="http://schemas.openxmlformats.org/officeDocument/2006/relationships/hyperlink" Target="http://es.wikipedia.org/wiki/Ma%C3%ADz" TargetMode="External"/><Relationship Id="rId2" Type="http://schemas.openxmlformats.org/officeDocument/2006/relationships/hyperlink" Target="http://es.wikipedia.org/wiki/PIB_per_capit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Trigo" TargetMode="External"/><Relationship Id="rId5" Type="http://schemas.openxmlformats.org/officeDocument/2006/relationships/hyperlink" Target="http://es.wikipedia.org/wiki/%C3%8Dndice_de_Desarrollo_Humano" TargetMode="External"/><Relationship Id="rId4" Type="http://schemas.openxmlformats.org/officeDocument/2006/relationships/hyperlink" Target="http://es.wikipedia.org/wiki/INEGI" TargetMode="External"/><Relationship Id="rId9" Type="http://schemas.openxmlformats.org/officeDocument/2006/relationships/hyperlink" Target="http://es.wikipedia.org/wiki/Forraje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Nadadores_(municipio)" TargetMode="External"/><Relationship Id="rId2" Type="http://schemas.openxmlformats.org/officeDocument/2006/relationships/hyperlink" Target="http://es.wikipedia.org/wiki/Coahuil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es.wikipedia.org/wiki/Monclova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1733" TargetMode="External"/><Relationship Id="rId13" Type="http://schemas.openxmlformats.org/officeDocument/2006/relationships/hyperlink" Target="http://es.wikipedia.org/wiki/1875" TargetMode="External"/><Relationship Id="rId3" Type="http://schemas.openxmlformats.org/officeDocument/2006/relationships/hyperlink" Target="http://es.wikipedia.org/w/index.php?title=Francisco_Pe%C3%B1asco&amp;action=edit&amp;redlink=1" TargetMode="External"/><Relationship Id="rId7" Type="http://schemas.openxmlformats.org/officeDocument/2006/relationships/hyperlink" Target="http://es.wikipedia.org/w/index.php?title=Cotzales&amp;action=edit&amp;redlink=1" TargetMode="External"/><Relationship Id="rId12" Type="http://schemas.openxmlformats.org/officeDocument/2006/relationships/hyperlink" Target="http://es.wikipedia.org/wiki/Villa_(poblaci%C3%B3n)" TargetMode="External"/><Relationship Id="rId17" Type="http://schemas.openxmlformats.org/officeDocument/2006/relationships/hyperlink" Target="http://es.wikipedia.org/wiki/Lucio_Blanco" TargetMode="External"/><Relationship Id="rId2" Type="http://schemas.openxmlformats.org/officeDocument/2006/relationships/hyperlink" Target="http://es.wikipedia.org/wiki/1674" TargetMode="External"/><Relationship Id="rId16" Type="http://schemas.openxmlformats.org/officeDocument/2006/relationships/hyperlink" Target="http://es.wikipedia.org/wiki/187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Juan_de_Acu%C3%B1a,_marqu%C3%A9s_de_Casafuerte" TargetMode="External"/><Relationship Id="rId11" Type="http://schemas.openxmlformats.org/officeDocument/2006/relationships/hyperlink" Target="http://es.wikipedia.org/wiki/1866" TargetMode="External"/><Relationship Id="rId5" Type="http://schemas.openxmlformats.org/officeDocument/2006/relationships/hyperlink" Target="http://es.wikipedia.org/wiki/Virrey_de_la_Nueva_Espa%C3%B1a" TargetMode="External"/><Relationship Id="rId15" Type="http://schemas.openxmlformats.org/officeDocument/2006/relationships/hyperlink" Target="http://es.wikipedia.org/wiki/Cuatroci%C3%A9negas" TargetMode="External"/><Relationship Id="rId10" Type="http://schemas.openxmlformats.org/officeDocument/2006/relationships/hyperlink" Target="http://es.wikipedia.org/wiki/Parras_de_la_Fuente" TargetMode="External"/><Relationship Id="rId4" Type="http://schemas.openxmlformats.org/officeDocument/2006/relationships/hyperlink" Target="http://es.wikipedia.org/w/index.php?title=Juan_Barrera&amp;action=edit&amp;redlink=1" TargetMode="External"/><Relationship Id="rId9" Type="http://schemas.openxmlformats.org/officeDocument/2006/relationships/hyperlink" Target="http://es.wikipedia.org/wiki/Saltillo" TargetMode="External"/><Relationship Id="rId14" Type="http://schemas.openxmlformats.org/officeDocument/2006/relationships/hyperlink" Target="http://es.wikipedia.org/wiki/189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42844" y="642918"/>
            <a:ext cx="878687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/>
              <a:t>Monclova</a:t>
            </a:r>
            <a:r>
              <a:rPr lang="es-ES" sz="4000" dirty="0" smtClean="0"/>
              <a:t>, </a:t>
            </a:r>
            <a:r>
              <a:rPr lang="es-ES" sz="2400" dirty="0" smtClean="0"/>
              <a:t>es una ciudad ubicada en el centro del estado de </a:t>
            </a:r>
            <a:r>
              <a:rPr lang="es-ES" sz="2400" dirty="0" smtClean="0">
                <a:hlinkClick r:id="rId2" tooltip="Coahuila"/>
              </a:rPr>
              <a:t>Coahuila</a:t>
            </a:r>
            <a:r>
              <a:rPr lang="es-ES" sz="2400" dirty="0" smtClean="0"/>
              <a:t>, en el norte de </a:t>
            </a:r>
            <a:r>
              <a:rPr lang="es-ES" sz="2400" dirty="0" smtClean="0">
                <a:hlinkClick r:id="rId3" tooltip="México"/>
              </a:rPr>
              <a:t>México</a:t>
            </a:r>
            <a:r>
              <a:rPr lang="es-ES" sz="2400" dirty="0" smtClean="0"/>
              <a:t>. Es el tercer municipio más poblado del estado de Coahuila con 325,271 habitantes (2010), así como cabecera de la Zona metropolitana de Monclova integrada también por el municipio de </a:t>
            </a:r>
            <a:r>
              <a:rPr lang="es-ES" sz="2400" dirty="0" smtClean="0">
                <a:hlinkClick r:id="rId4" tooltip="Frontera (Coahuila)"/>
              </a:rPr>
              <a:t>Frontera</a:t>
            </a:r>
            <a:r>
              <a:rPr lang="es-ES" sz="2400" dirty="0" smtClean="0"/>
              <a:t> y </a:t>
            </a:r>
            <a:r>
              <a:rPr lang="es-ES" sz="2400" dirty="0" smtClean="0">
                <a:hlinkClick r:id="rId5" tooltip="Castaños"/>
              </a:rPr>
              <a:t>Castaños</a:t>
            </a:r>
            <a:r>
              <a:rPr lang="es-ES" sz="2400" dirty="0" smtClean="0"/>
              <a:t> sumando una población de 555,337 habitantes.</a:t>
            </a:r>
            <a:r>
              <a:rPr lang="es-ES" sz="2400" baseline="30000" dirty="0" smtClean="0">
                <a:hlinkClick r:id=""/>
              </a:rPr>
              <a:t>[2]</a:t>
            </a:r>
            <a:r>
              <a:rPr lang="es-ES" sz="2400" dirty="0" smtClean="0"/>
              <a:t> Es una ciudad destacada por la mayor producción de acero de México y Latinoamérica, además de contar con el alto horno más grande de Latinoamérica, de ahí el mote de "La capital del acero". </a:t>
            </a:r>
            <a:endParaRPr lang="es-MX" sz="2400" dirty="0"/>
          </a:p>
        </p:txBody>
      </p:sp>
      <p:pic>
        <p:nvPicPr>
          <p:cNvPr id="23554" name="Picture 2" descr="File:Escudo Monclova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4429132"/>
            <a:ext cx="2000264" cy="2254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389120"/>
          </a:xfrm>
        </p:spPr>
        <p:txBody>
          <a:bodyPr>
            <a:normAutofit fontScale="92500"/>
          </a:bodyPr>
          <a:lstStyle/>
          <a:p>
            <a:r>
              <a:rPr lang="es-ES" sz="3900" b="1" dirty="0" smtClean="0"/>
              <a:t>Localización y población</a:t>
            </a:r>
          </a:p>
          <a:p>
            <a:r>
              <a:rPr lang="es-ES" dirty="0" smtClean="0"/>
              <a:t>Nadadores esta localizado en las coordenadas </a:t>
            </a:r>
            <a:r>
              <a:rPr lang="es-ES" dirty="0" smtClean="0">
                <a:hlinkClick r:id="rId2"/>
              </a:rPr>
              <a:t>27°01′45″N 101°35′30″O﻿ / ﻿27.02917, -101.59167</a:t>
            </a:r>
            <a:r>
              <a:rPr lang="es-ES" dirty="0" smtClean="0"/>
              <a:t> y a una altitud de 520 metros sobre el nivel del mar, se encuentra en la región central de Coahuila, muy cercana a la ciudad de </a:t>
            </a:r>
            <a:r>
              <a:rPr lang="es-ES" dirty="0" smtClean="0">
                <a:hlinkClick r:id="rId3" tooltip="Monclova"/>
              </a:rPr>
              <a:t>Monclova</a:t>
            </a:r>
            <a:r>
              <a:rPr lang="es-ES" dirty="0" smtClean="0"/>
              <a:t> situada a unos 30 kilómetros al sureste, se comunica con esta ciudad por medio de la </a:t>
            </a:r>
            <a:r>
              <a:rPr lang="es-ES" dirty="0" smtClean="0">
                <a:hlinkClick r:id="rId4" tooltip="Carretera Federal 30 (aún no redactado)"/>
              </a:rPr>
              <a:t>Carretera Federal 30</a:t>
            </a:r>
            <a:r>
              <a:rPr lang="es-ES" dirty="0" smtClean="0"/>
              <a:t> que es el principal medio de comunicación de la localidad, hacia el este la comunica además con </a:t>
            </a:r>
            <a:r>
              <a:rPr lang="es-ES" dirty="0" smtClean="0">
                <a:hlinkClick r:id="rId5" tooltip="San Buenaventura (Coahuila)"/>
              </a:rPr>
              <a:t>San Buenaventura</a:t>
            </a:r>
            <a:r>
              <a:rPr lang="es-ES" dirty="0" smtClean="0"/>
              <a:t> y Monclova, y hacia el oeste con </a:t>
            </a:r>
            <a:r>
              <a:rPr lang="es-ES" dirty="0" smtClean="0">
                <a:hlinkClick r:id="rId6" tooltip="Sacramento (Coahuila)"/>
              </a:rPr>
              <a:t>Sacramento</a:t>
            </a:r>
            <a:r>
              <a:rPr lang="es-ES" dirty="0" smtClean="0"/>
              <a:t>, </a:t>
            </a:r>
            <a:r>
              <a:rPr lang="es-ES" dirty="0" err="1" smtClean="0">
                <a:hlinkClick r:id="rId7" tooltip="Cuatrociénegas de Carranza"/>
              </a:rPr>
              <a:t>Cuatrociénegas</a:t>
            </a:r>
            <a:r>
              <a:rPr lang="es-ES" dirty="0" smtClean="0">
                <a:hlinkClick r:id="rId7" tooltip="Cuatrociénegas de Carranza"/>
              </a:rPr>
              <a:t> de Carranza</a:t>
            </a:r>
            <a:r>
              <a:rPr lang="es-ES" dirty="0" smtClean="0"/>
              <a:t> y </a:t>
            </a:r>
            <a:r>
              <a:rPr lang="es-ES" dirty="0" smtClean="0">
                <a:hlinkClick r:id="rId8" tooltip="San Pedro de las Colonias"/>
              </a:rPr>
              <a:t>San Pedro de las Colonias</a:t>
            </a:r>
            <a:r>
              <a:rPr lang="es-ES" dirty="0" smtClean="0"/>
              <a:t>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389120"/>
          </a:xfrm>
        </p:spPr>
        <p:txBody>
          <a:bodyPr/>
          <a:lstStyle/>
          <a:p>
            <a:r>
              <a:rPr lang="es-ES" sz="3600" dirty="0" smtClean="0"/>
              <a:t>La población de Nadadores en </a:t>
            </a:r>
            <a:r>
              <a:rPr lang="es-ES" sz="3600" dirty="0" smtClean="0">
                <a:hlinkClick r:id="rId2" tooltip="2005"/>
              </a:rPr>
              <a:t>2005</a:t>
            </a:r>
            <a:r>
              <a:rPr lang="es-ES" sz="3600" dirty="0" smtClean="0"/>
              <a:t> según el Conteo de Población y Vivienda realizado ese año por el </a:t>
            </a:r>
            <a:r>
              <a:rPr lang="es-ES" sz="3600" dirty="0" smtClean="0">
                <a:hlinkClick r:id="rId3" tooltip="Instituto Nacional de Estadística y Geografía"/>
              </a:rPr>
              <a:t>Instituto Nacional de Estadística y Geografía</a:t>
            </a:r>
            <a:r>
              <a:rPr lang="es-ES" sz="3600" dirty="0" smtClean="0"/>
              <a:t> es de 4,086 habitantes, de los cuales son hombres 2,045 y mujeres 2,041.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7158" y="357166"/>
            <a:ext cx="41434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/>
              <a:t> Localización</a:t>
            </a:r>
          </a:p>
          <a:p>
            <a:r>
              <a:rPr lang="es-ES" dirty="0" smtClean="0"/>
              <a:t>Ubicación de Monclova, Coahuila.</a:t>
            </a:r>
          </a:p>
          <a:p>
            <a:r>
              <a:rPr lang="es-ES" dirty="0" smtClean="0"/>
              <a:t>Monclova se localiza en el centro este del estado de </a:t>
            </a:r>
            <a:r>
              <a:rPr lang="es-ES" dirty="0" smtClean="0">
                <a:hlinkClick r:id="rId2" tooltip="Coahuila"/>
              </a:rPr>
              <a:t>Coahuila</a:t>
            </a:r>
            <a:r>
              <a:rPr lang="es-ES" dirty="0" smtClean="0"/>
              <a:t> (101° 25' 20” longitud oeste, 26° 54' 37” latitud norte). Tiene una elevación media de 600 msnm. Está enclavada en el valle formado por La Sierra de La Gloria y los cerros El Mercado y La Rata.</a:t>
            </a:r>
          </a:p>
          <a:p>
            <a:r>
              <a:rPr lang="es-ES" dirty="0" smtClean="0"/>
              <a:t>Limita al norte con el municipio de </a:t>
            </a:r>
            <a:r>
              <a:rPr lang="es-ES" dirty="0" err="1" smtClean="0">
                <a:hlinkClick r:id="rId3" tooltip="Municipio de Abasolo (Coahuila)"/>
              </a:rPr>
              <a:t>Abasolo</a:t>
            </a:r>
            <a:r>
              <a:rPr lang="es-ES" dirty="0" smtClean="0"/>
              <a:t>; al sur con el de </a:t>
            </a:r>
            <a:r>
              <a:rPr lang="es-ES" dirty="0" smtClean="0">
                <a:hlinkClick r:id="rId4" tooltip="Municipio de Castaños (Coahuila)"/>
              </a:rPr>
              <a:t>Castaños</a:t>
            </a:r>
            <a:r>
              <a:rPr lang="es-ES" dirty="0" smtClean="0"/>
              <a:t>, al este con el de </a:t>
            </a:r>
            <a:r>
              <a:rPr lang="es-ES" dirty="0" smtClean="0">
                <a:hlinkClick r:id="rId5" tooltip="Municipio de Candela (Coahuila)"/>
              </a:rPr>
              <a:t>Candela</a:t>
            </a:r>
            <a:r>
              <a:rPr lang="es-ES" dirty="0" smtClean="0"/>
              <a:t> y al oeste con el municipio de </a:t>
            </a:r>
            <a:r>
              <a:rPr lang="es-ES" dirty="0" smtClean="0">
                <a:hlinkClick r:id="rId6" tooltip="Frontera (Coahuila)"/>
              </a:rPr>
              <a:t>Frontera</a:t>
            </a:r>
            <a:r>
              <a:rPr lang="es-ES" dirty="0" smtClean="0"/>
              <a:t>. Se localiza a una distancia aproximada de 195 kilómetros de la capital del estado.</a:t>
            </a:r>
          </a:p>
          <a:p>
            <a:r>
              <a:rPr lang="es-ES" b="1" dirty="0" smtClean="0"/>
              <a:t>[</a:t>
            </a:r>
            <a:r>
              <a:rPr lang="es-ES" b="1" dirty="0" smtClean="0">
                <a:hlinkClick r:id="rId7" tooltip="Editar sección: Extensión"/>
              </a:rPr>
              <a:t>editar</a:t>
            </a:r>
            <a:r>
              <a:rPr lang="es-ES" b="1" dirty="0" smtClean="0"/>
              <a:t>] Extensión</a:t>
            </a:r>
          </a:p>
          <a:p>
            <a:r>
              <a:rPr lang="es-ES" dirty="0" smtClean="0"/>
              <a:t>Cuenta con una superficie de 1,480 kilómetros cuadrados, que representan el 0.98% del total de la superficie del estado.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42910" y="500042"/>
            <a:ext cx="7715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 smtClean="0"/>
              <a:t>Clima</a:t>
            </a:r>
          </a:p>
          <a:p>
            <a:r>
              <a:rPr lang="es-ES" dirty="0" smtClean="0"/>
              <a:t>El clima de Monclova es muy extremo, del tipo seco </a:t>
            </a:r>
            <a:r>
              <a:rPr lang="es-ES" dirty="0" err="1" smtClean="0"/>
              <a:t>semi</a:t>
            </a:r>
            <a:r>
              <a:rPr lang="es-ES" dirty="0" smtClean="0"/>
              <a:t>-árido en invierno puede alcanzar temperaturas menores a -12 °C, con pocas pero fuertes heladas y poco frecuentes nevadas. En verano con facilidad supera los 40 grados y puede presentar tormentas intensas especialmente eléctricas. Los meses con clima templado son octubre-noviembre y marzo-abril donde la ciudad puede presentar temperatura promedio del orden de los 9-15 grados de mínima y 22-27 grados de temperatura máxima. Las características de clima seco y con escaso nivel de precipitaciones pluviales hacen que las variaciones de frío-calor puedan darse en el transcurso de unas pocas horas. La última vez que nevó fue en el año </a:t>
            </a:r>
            <a:r>
              <a:rPr lang="es-ES" dirty="0" smtClean="0">
                <a:hlinkClick r:id="rId2" tooltip="2011"/>
              </a:rPr>
              <a:t>2011</a:t>
            </a:r>
            <a:r>
              <a:rPr lang="es-ES" dirty="0" smtClean="0"/>
              <a:t>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uadroTexto"/>
          <p:cNvSpPr txBox="1"/>
          <p:nvPr/>
        </p:nvSpPr>
        <p:spPr>
          <a:xfrm>
            <a:off x="357158" y="571480"/>
            <a:ext cx="821537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b="1" dirty="0" smtClean="0"/>
              <a:t>Flora y Fauna</a:t>
            </a:r>
          </a:p>
          <a:p>
            <a:r>
              <a:rPr lang="es-ES" sz="2400" dirty="0" smtClean="0"/>
              <a:t>La flora de la Ciudad está caracterizada por el matorral y los pastizales en las regiones bajas y los </a:t>
            </a:r>
            <a:r>
              <a:rPr lang="es-ES" sz="2400" dirty="0" smtClean="0">
                <a:hlinkClick r:id="rId2" tooltip="Pinus"/>
              </a:rPr>
              <a:t>pinos</a:t>
            </a:r>
            <a:r>
              <a:rPr lang="es-ES" sz="2400" dirty="0" smtClean="0"/>
              <a:t> y </a:t>
            </a:r>
            <a:r>
              <a:rPr lang="es-ES" sz="2400" dirty="0" smtClean="0">
                <a:hlinkClick r:id="rId3" tooltip="Quercus virginiana"/>
              </a:rPr>
              <a:t>encinos</a:t>
            </a:r>
            <a:r>
              <a:rPr lang="es-ES" sz="2400" dirty="0" smtClean="0"/>
              <a:t> en las sierras. La fauna de la región, gravemente mermada por las actividades agropecuarias y la deforestación, está compuesta por </a:t>
            </a:r>
            <a:r>
              <a:rPr lang="es-ES" sz="2400" dirty="0" smtClean="0">
                <a:hlinkClick r:id="rId4" tooltip="Ursus americanus"/>
              </a:rPr>
              <a:t>osos negros</a:t>
            </a:r>
            <a:r>
              <a:rPr lang="es-ES" sz="2400" dirty="0" smtClean="0"/>
              <a:t>, </a:t>
            </a:r>
            <a:r>
              <a:rPr lang="es-ES" sz="2400" dirty="0" smtClean="0">
                <a:hlinkClick r:id="rId5" tooltip="Puma"/>
              </a:rPr>
              <a:t>pumas</a:t>
            </a:r>
            <a:r>
              <a:rPr lang="es-ES" sz="2400" dirty="0" smtClean="0"/>
              <a:t>, </a:t>
            </a:r>
            <a:r>
              <a:rPr lang="es-ES" sz="2400" dirty="0" smtClean="0">
                <a:hlinkClick r:id="rId6" tooltip="Pecarí"/>
              </a:rPr>
              <a:t>jabalíes</a:t>
            </a:r>
            <a:r>
              <a:rPr lang="es-ES" sz="2400" dirty="0" smtClean="0"/>
              <a:t>, </a:t>
            </a:r>
            <a:r>
              <a:rPr lang="es-ES" sz="2400" dirty="0" smtClean="0">
                <a:hlinkClick r:id="rId7" tooltip="Zorro"/>
              </a:rPr>
              <a:t>zorros</a:t>
            </a:r>
            <a:r>
              <a:rPr lang="es-ES" sz="2400" dirty="0" smtClean="0"/>
              <a:t>, </a:t>
            </a:r>
            <a:r>
              <a:rPr lang="es-ES" sz="2400" dirty="0" smtClean="0">
                <a:hlinkClick r:id="rId8" tooltip="Coyote"/>
              </a:rPr>
              <a:t>coyotes</a:t>
            </a:r>
            <a:r>
              <a:rPr lang="es-ES" sz="2400" dirty="0" smtClean="0"/>
              <a:t> y </a:t>
            </a:r>
            <a:r>
              <a:rPr lang="es-ES" sz="2400" dirty="0" smtClean="0">
                <a:hlinkClick r:id="rId9" tooltip="Odocoileus virginianus"/>
              </a:rPr>
              <a:t>venados cola blanca</a:t>
            </a:r>
            <a:r>
              <a:rPr lang="es-ES" sz="2400" dirty="0" smtClean="0"/>
              <a:t> junto con otras especies de menor tamaño.</a:t>
            </a:r>
          </a:p>
          <a:p>
            <a:endParaRPr lang="es-MX" dirty="0"/>
          </a:p>
        </p:txBody>
      </p:sp>
      <p:pic>
        <p:nvPicPr>
          <p:cNvPr id="26642" name="Picture 18" descr="Schwarzbär-Omega Park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3500438"/>
            <a:ext cx="2135375" cy="1571636"/>
          </a:xfrm>
          <a:prstGeom prst="rect">
            <a:avLst/>
          </a:prstGeom>
          <a:noFill/>
        </p:spPr>
      </p:pic>
      <p:pic>
        <p:nvPicPr>
          <p:cNvPr id="26644" name="Picture 20" descr="MountainLion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0298" y="5000636"/>
            <a:ext cx="1767344" cy="1357322"/>
          </a:xfrm>
          <a:prstGeom prst="rect">
            <a:avLst/>
          </a:prstGeom>
          <a:noFill/>
        </p:spPr>
      </p:pic>
      <p:pic>
        <p:nvPicPr>
          <p:cNvPr id="26646" name="Picture 22" descr="Singapore Botanic Gardens Cactus Garden 2.jpg">
            <a:hlinkClick r:id="rId14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00561" y="3857628"/>
            <a:ext cx="2286013" cy="1714512"/>
          </a:xfrm>
          <a:prstGeom prst="rect">
            <a:avLst/>
          </a:prstGeom>
          <a:noFill/>
        </p:spPr>
      </p:pic>
      <p:pic>
        <p:nvPicPr>
          <p:cNvPr id="26648" name="Picture 24" descr="Pinus ponderosa 9681.JPG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29454" y="5072074"/>
            <a:ext cx="2035983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857224" y="714356"/>
            <a:ext cx="742955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dirty="0" smtClean="0"/>
              <a:t>Población</a:t>
            </a:r>
          </a:p>
          <a:p>
            <a:r>
              <a:rPr lang="es-ES" sz="3200" dirty="0" smtClean="0"/>
              <a:t>La dinámica poblacional ha estado fuertemente ligada a AHMSA desde su fundación en 1942. La población de Monclova ha crecido moderadamente, por debajo de la media estatal.</a:t>
            </a:r>
          </a:p>
          <a:p>
            <a:r>
              <a:rPr lang="es-ES" sz="3200" b="1" dirty="0" smtClean="0"/>
              <a:t>Año</a:t>
            </a:r>
            <a:r>
              <a:rPr lang="es-ES" sz="3200" dirty="0" smtClean="0"/>
              <a:t> </a:t>
            </a:r>
            <a:r>
              <a:rPr lang="es-ES" sz="3200" b="1" dirty="0" smtClean="0"/>
              <a:t>Población</a:t>
            </a:r>
            <a:r>
              <a:rPr lang="es-ES" sz="3200" dirty="0" smtClean="0"/>
              <a:t> 1980 165,213 1990 178,606 1995 189,738 2000 193,744 2005 299,402 2010 325,271 </a:t>
            </a:r>
            <a:endParaRPr lang="es-MX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643602"/>
          </a:xfrm>
        </p:spPr>
        <p:txBody>
          <a:bodyPr>
            <a:normAutofit fontScale="25000" lnSpcReduction="20000"/>
          </a:bodyPr>
          <a:lstStyle/>
          <a:p>
            <a:r>
              <a:rPr lang="es-ES" sz="7200" b="1" dirty="0" smtClean="0"/>
              <a:t>[Economía</a:t>
            </a:r>
            <a:endParaRPr lang="es-ES" sz="7200" b="1" dirty="0" smtClean="0"/>
          </a:p>
          <a:p>
            <a:r>
              <a:rPr lang="es-ES" sz="7200" dirty="0" smtClean="0"/>
              <a:t>La Zona Metropolitana de Monclova contó en 2008 con el mayor </a:t>
            </a:r>
            <a:r>
              <a:rPr lang="es-ES" sz="7200" dirty="0" smtClean="0">
                <a:hlinkClick r:id="rId2" tooltip="PIB per capita"/>
              </a:rPr>
              <a:t>PIB per </a:t>
            </a:r>
            <a:r>
              <a:rPr lang="es-ES" sz="7200" dirty="0" err="1" smtClean="0">
                <a:hlinkClick r:id="rId2" tooltip="PIB per capita"/>
              </a:rPr>
              <a:t>capita</a:t>
            </a:r>
            <a:r>
              <a:rPr lang="es-ES" sz="7200" dirty="0" smtClean="0"/>
              <a:t> del estado de Coahuila, sitio que ha venido alternando hasta la actualidad con la </a:t>
            </a:r>
            <a:r>
              <a:rPr lang="es-ES" sz="7200" dirty="0" smtClean="0">
                <a:hlinkClick r:id="rId3" tooltip="Zona Metropolitana de Saltillo (aún no redactado)"/>
              </a:rPr>
              <a:t>Zona Metropolitana de Saltillo</a:t>
            </a:r>
            <a:r>
              <a:rPr lang="es-ES" sz="7200" dirty="0" smtClean="0"/>
              <a:t> (</a:t>
            </a:r>
            <a:r>
              <a:rPr lang="es-ES" sz="7200" i="1" dirty="0" smtClean="0"/>
              <a:t>BANAMEX, Estudios Económicos</a:t>
            </a:r>
            <a:r>
              <a:rPr lang="es-ES" sz="7200" dirty="0" smtClean="0"/>
              <a:t>; </a:t>
            </a:r>
            <a:r>
              <a:rPr lang="es-ES" sz="7200" dirty="0" smtClean="0">
                <a:hlinkClick r:id="rId4" tooltip="INEGI"/>
              </a:rPr>
              <a:t>INEGI</a:t>
            </a:r>
            <a:r>
              <a:rPr lang="es-ES" sz="7200" dirty="0" smtClean="0"/>
              <a:t>, Censos Económicos 2009).</a:t>
            </a:r>
          </a:p>
          <a:p>
            <a:r>
              <a:rPr lang="es-ES" sz="7200" dirty="0" smtClean="0"/>
              <a:t>A nivel nacional, desde hace más de 6 décadas, se ha mantenido entre las zonas metropolitanas más productivas del país.</a:t>
            </a:r>
          </a:p>
          <a:p>
            <a:r>
              <a:rPr lang="es-ES" sz="7200" dirty="0" smtClean="0"/>
              <a:t>El </a:t>
            </a:r>
            <a:r>
              <a:rPr lang="es-ES" sz="7200" dirty="0" smtClean="0">
                <a:hlinkClick r:id="rId5" tooltip="Índice de Desarrollo Humano"/>
              </a:rPr>
              <a:t>Índice de Desarrollo Humano</a:t>
            </a:r>
            <a:r>
              <a:rPr lang="es-ES" sz="7200" dirty="0" smtClean="0"/>
              <a:t> (IDH) de la ciudad de Monclova es de </a:t>
            </a:r>
            <a:r>
              <a:rPr lang="es-ES" sz="7200" b="1" dirty="0" smtClean="0"/>
              <a:t>0.861</a:t>
            </a:r>
            <a:r>
              <a:rPr lang="es-ES" sz="7200" dirty="0" smtClean="0"/>
              <a:t> (2010) </a:t>
            </a:r>
            <a:r>
              <a:rPr lang="es-ES" sz="7200" b="1" dirty="0" smtClean="0"/>
              <a:t>Alto</a:t>
            </a:r>
            <a:r>
              <a:rPr lang="es-ES" sz="7200" dirty="0" smtClean="0"/>
              <a:t>.</a:t>
            </a:r>
          </a:p>
          <a:p>
            <a:r>
              <a:rPr lang="es-ES" sz="7200" dirty="0" smtClean="0"/>
              <a:t>En 2005, llegó a ser el tercer municipio con menor rezago social del país, después de San Pedro Garza García, N.L., y la Delegación Benito Juárez, D.F. (</a:t>
            </a:r>
            <a:r>
              <a:rPr lang="es-ES" sz="7200" i="1" dirty="0" smtClean="0"/>
              <a:t>CONEVAL</a:t>
            </a:r>
            <a:r>
              <a:rPr lang="es-ES" sz="7200" dirty="0" smtClean="0"/>
              <a:t>).</a:t>
            </a:r>
            <a:r>
              <a:rPr lang="es-ES" sz="7200" baseline="30000" dirty="0" smtClean="0"/>
              <a:t>[</a:t>
            </a:r>
          </a:p>
          <a:p>
            <a:endParaRPr lang="es-ES" sz="7200" baseline="30000" dirty="0" smtClean="0"/>
          </a:p>
          <a:p>
            <a:endParaRPr lang="es-ES" sz="5600" baseline="30000" dirty="0" smtClean="0"/>
          </a:p>
          <a:p>
            <a:endParaRPr lang="es-ES" sz="5600" baseline="30000" dirty="0" smtClean="0"/>
          </a:p>
          <a:p>
            <a:pPr>
              <a:buNone/>
            </a:pPr>
            <a:r>
              <a:rPr lang="es-ES" sz="5600" b="1" baseline="30000" dirty="0" smtClean="0"/>
              <a:t> </a:t>
            </a:r>
            <a:r>
              <a:rPr lang="es-ES" sz="5600" b="1" dirty="0" smtClean="0"/>
              <a:t>         </a:t>
            </a:r>
            <a:r>
              <a:rPr lang="es-ES" sz="6500" b="1" dirty="0" smtClean="0"/>
              <a:t>Agricultura</a:t>
            </a:r>
            <a:endParaRPr lang="es-ES" sz="6500" b="1" dirty="0" smtClean="0"/>
          </a:p>
          <a:p>
            <a:r>
              <a:rPr lang="es-ES" sz="7400" dirty="0" smtClean="0"/>
              <a:t>En el Municipio La Agricultura sólo se practica en los alrededores como el Ejido Ocho de Enero, La Cruz que son municipios de Frontera y en el Ejido el Oro que es municipio de Monclova. De los cultivos destaca la producción de </a:t>
            </a:r>
            <a:r>
              <a:rPr lang="es-ES" sz="7400" dirty="0" smtClean="0">
                <a:hlinkClick r:id="rId6" tooltip="Trigo"/>
              </a:rPr>
              <a:t>trigo</a:t>
            </a:r>
            <a:r>
              <a:rPr lang="es-ES" sz="7400" dirty="0" smtClean="0"/>
              <a:t>, </a:t>
            </a:r>
            <a:r>
              <a:rPr lang="es-ES" sz="7400" dirty="0" smtClean="0">
                <a:hlinkClick r:id="rId7" tooltip="Maíz"/>
              </a:rPr>
              <a:t>maíz</a:t>
            </a:r>
            <a:r>
              <a:rPr lang="es-ES" sz="7400" dirty="0" smtClean="0"/>
              <a:t>, </a:t>
            </a:r>
            <a:r>
              <a:rPr lang="es-ES" sz="7400" dirty="0" smtClean="0">
                <a:hlinkClick r:id="rId8" tooltip="Cereal"/>
              </a:rPr>
              <a:t>cereal</a:t>
            </a:r>
            <a:r>
              <a:rPr lang="es-ES" sz="7400" dirty="0" smtClean="0"/>
              <a:t>, </a:t>
            </a:r>
            <a:r>
              <a:rPr lang="es-ES" sz="7400" dirty="0" smtClean="0">
                <a:hlinkClick r:id="rId9" tooltip="Forraje"/>
              </a:rPr>
              <a:t>forraje</a:t>
            </a:r>
            <a:r>
              <a:rPr lang="es-ES" sz="7400" dirty="0" smtClean="0"/>
              <a:t>, etc. En la ultima </a:t>
            </a:r>
            <a:r>
              <a:rPr lang="es-ES" sz="7400" dirty="0" err="1" smtClean="0"/>
              <a:t>decada</a:t>
            </a:r>
            <a:r>
              <a:rPr lang="es-ES" sz="7400" dirty="0" smtClean="0"/>
              <a:t> la agricultura se a </a:t>
            </a:r>
            <a:r>
              <a:rPr lang="es-ES" sz="7400" dirty="0" err="1" smtClean="0"/>
              <a:t>deesarrollado</a:t>
            </a:r>
            <a:r>
              <a:rPr lang="es-ES" sz="7400" dirty="0" smtClean="0"/>
              <a:t> mejor ya que el gobierno implemento ciertos programas de apoyos para mejorar la </a:t>
            </a:r>
            <a:r>
              <a:rPr lang="es-ES" sz="7400" dirty="0" err="1" smtClean="0"/>
              <a:t>produccion</a:t>
            </a:r>
            <a:r>
              <a:rPr lang="es-ES" sz="7400" dirty="0" smtClean="0"/>
              <a:t> y </a:t>
            </a:r>
            <a:r>
              <a:rPr lang="es-ES" sz="7400" dirty="0" err="1" smtClean="0"/>
              <a:t>distrivucion</a:t>
            </a:r>
            <a:r>
              <a:rPr lang="es-ES" sz="7400" dirty="0" smtClean="0"/>
              <a:t> de la gente del campo y en base a estos programas se a mejorado en calidades de productos y mejora de relaciones entre agricultores y gobierno.</a:t>
            </a:r>
          </a:p>
          <a:p>
            <a:endParaRPr lang="es-MX" sz="4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142976" y="2214554"/>
            <a:ext cx="62865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7200" b="1" u="sng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NADADORES</a:t>
            </a:r>
            <a:endParaRPr lang="es-ES" sz="7200" b="1" u="sng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57158" y="785794"/>
            <a:ext cx="47149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/>
              <a:t>Nadadores</a:t>
            </a:r>
            <a:r>
              <a:rPr lang="es-ES" sz="3200" dirty="0" smtClean="0"/>
              <a:t> es una población del estado mexicano de </a:t>
            </a:r>
            <a:r>
              <a:rPr lang="es-ES" sz="3200" dirty="0" smtClean="0">
                <a:hlinkClick r:id="rId2" tooltip="Coahuila"/>
              </a:rPr>
              <a:t>Coahuila</a:t>
            </a:r>
            <a:r>
              <a:rPr lang="es-ES" sz="3200" dirty="0" smtClean="0"/>
              <a:t>, es cabecera del municipio de </a:t>
            </a:r>
            <a:r>
              <a:rPr lang="es-ES" sz="3200" dirty="0" smtClean="0">
                <a:hlinkClick r:id="rId3" tooltip="Nadadores (municipio)"/>
              </a:rPr>
              <a:t>Nadadores</a:t>
            </a:r>
            <a:r>
              <a:rPr lang="es-ES" sz="3200" dirty="0" smtClean="0"/>
              <a:t> y se encuentra ubicado en la región centro de Coahuila, a unos 30 kilómetros al noroeste de la ciudad de </a:t>
            </a:r>
            <a:r>
              <a:rPr lang="es-ES" sz="3200" dirty="0" smtClean="0">
                <a:hlinkClick r:id="rId4" tooltip="Monclova"/>
              </a:rPr>
              <a:t>Monclova</a:t>
            </a:r>
            <a:r>
              <a:rPr lang="es-ES" sz="3200" dirty="0" smtClean="0"/>
              <a:t>.</a:t>
            </a:r>
            <a:endParaRPr lang="es-MX" sz="3200" dirty="0"/>
          </a:p>
        </p:txBody>
      </p:sp>
      <p:pic>
        <p:nvPicPr>
          <p:cNvPr id="29697" name="Picture 1" descr="Nadador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1142984"/>
            <a:ext cx="3041554" cy="4357718"/>
          </a:xfrm>
          <a:prstGeom prst="rect">
            <a:avLst/>
          </a:prstGeom>
          <a:noFill/>
        </p:spPr>
      </p:pic>
      <p:pic>
        <p:nvPicPr>
          <p:cNvPr id="29698" name="Picture 2" descr="http://upload.wikimedia.org/wikipedia/commons/thumb/d/d2/Map_pointer.svg/10px-Map_pointer.sv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5250" cy="9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5715040"/>
          </a:xfrm>
        </p:spPr>
        <p:txBody>
          <a:bodyPr>
            <a:normAutofit fontScale="77500" lnSpcReduction="20000"/>
          </a:bodyPr>
          <a:lstStyle/>
          <a:p>
            <a:r>
              <a:rPr lang="es-ES" sz="2800" dirty="0" smtClean="0"/>
              <a:t>Nadadores fue fundada en el año de </a:t>
            </a:r>
            <a:r>
              <a:rPr lang="es-ES" sz="2800" dirty="0" smtClean="0">
                <a:hlinkClick r:id="rId2" tooltip="1674"/>
              </a:rPr>
              <a:t>1674</a:t>
            </a:r>
            <a:r>
              <a:rPr lang="es-ES" sz="2800" dirty="0" smtClean="0"/>
              <a:t> por los religiosos franciscanos </a:t>
            </a:r>
            <a:r>
              <a:rPr lang="es-ES" sz="2800" dirty="0" smtClean="0">
                <a:hlinkClick r:id="rId3" tooltip="Francisco Peñasco (aún no redactado)"/>
              </a:rPr>
              <a:t>Francisco Peñasco</a:t>
            </a:r>
            <a:r>
              <a:rPr lang="es-ES" sz="2800" dirty="0" smtClean="0"/>
              <a:t> y </a:t>
            </a:r>
            <a:r>
              <a:rPr lang="es-ES" sz="2800" dirty="0" smtClean="0">
                <a:hlinkClick r:id="rId4" tooltip="Juan Barrera (aún no redactado)"/>
              </a:rPr>
              <a:t>Juan Barrera</a:t>
            </a:r>
            <a:r>
              <a:rPr lang="es-ES" sz="2800" dirty="0" smtClean="0"/>
              <a:t>, que le dieron el nombre de </a:t>
            </a:r>
            <a:r>
              <a:rPr lang="es-ES" sz="2800" b="1" dirty="0" smtClean="0"/>
              <a:t>Misión de Santa Rosa de Viterbo de los Nadadores</a:t>
            </a:r>
            <a:r>
              <a:rPr lang="es-ES" sz="2800" dirty="0" smtClean="0"/>
              <a:t>, este último nombre se le dio en honor del entonces </a:t>
            </a:r>
            <a:r>
              <a:rPr lang="es-ES" sz="2800" dirty="0" smtClean="0">
                <a:hlinkClick r:id="rId5" tooltip="Virrey de la Nueva España"/>
              </a:rPr>
              <a:t>Virrey de la Nueva España</a:t>
            </a:r>
            <a:r>
              <a:rPr lang="es-ES" sz="2800" dirty="0" smtClean="0"/>
              <a:t>, </a:t>
            </a:r>
            <a:r>
              <a:rPr lang="es-ES" sz="2800" dirty="0" smtClean="0">
                <a:hlinkClick r:id="rId6" tooltip="Juan de Acuña, marqués de Casafuerte"/>
              </a:rPr>
              <a:t>Juan de Acuña</a:t>
            </a:r>
            <a:r>
              <a:rPr lang="es-ES" sz="2800" dirty="0" smtClean="0"/>
              <a:t>, marqués de Casa Fuerte de los Nadadores. La misión fue poblada inicialmente por miembros de las tribus </a:t>
            </a:r>
            <a:r>
              <a:rPr lang="es-ES" sz="2800" dirty="0" err="1" smtClean="0">
                <a:hlinkClick r:id="rId7" tooltip="Cotzales (aún no redactado)"/>
              </a:rPr>
              <a:t>cotzales</a:t>
            </a:r>
            <a:r>
              <a:rPr lang="es-ES" sz="2800" dirty="0" smtClean="0"/>
              <a:t> y manos prietas, sin embargo tras varias sublevaciones quedó despoblada durante varios años. Fue repoblada el 6 de enero de </a:t>
            </a:r>
            <a:r>
              <a:rPr lang="es-ES" sz="2800" dirty="0" smtClean="0">
                <a:hlinkClick r:id="rId8" tooltip="1733"/>
              </a:rPr>
              <a:t>1733</a:t>
            </a:r>
            <a:r>
              <a:rPr lang="es-ES" sz="2800" dirty="0" smtClean="0"/>
              <a:t> por indígenas tlaxcaltecas procedentes de </a:t>
            </a:r>
            <a:r>
              <a:rPr lang="es-ES" sz="2800" dirty="0" smtClean="0">
                <a:hlinkClick r:id="rId9" tooltip="Saltillo"/>
              </a:rPr>
              <a:t>Saltillo</a:t>
            </a:r>
            <a:r>
              <a:rPr lang="es-ES" sz="2800" dirty="0" smtClean="0"/>
              <a:t> y </a:t>
            </a:r>
            <a:r>
              <a:rPr lang="es-ES" sz="2800" dirty="0" smtClean="0">
                <a:hlinkClick r:id="rId10" tooltip="Parras de la Fuente"/>
              </a:rPr>
              <a:t>Parras de la Fuente</a:t>
            </a:r>
            <a:r>
              <a:rPr lang="es-ES" sz="2800" dirty="0" smtClean="0"/>
              <a:t>, con el nombre de </a:t>
            </a:r>
            <a:r>
              <a:rPr lang="es-ES" sz="2800" b="1" dirty="0" smtClean="0"/>
              <a:t>Nuestra Señora de la Victoria Casa Fuerte de los Nadadores</a:t>
            </a:r>
            <a:r>
              <a:rPr lang="es-ES" sz="2800" dirty="0" smtClean="0"/>
              <a:t>, cuya población finalmente se consolidó.</a:t>
            </a:r>
          </a:p>
          <a:p>
            <a:r>
              <a:rPr lang="es-ES" sz="2800" dirty="0" smtClean="0"/>
              <a:t>El 1 de febrero de </a:t>
            </a:r>
            <a:r>
              <a:rPr lang="es-ES" sz="2800" dirty="0" smtClean="0">
                <a:hlinkClick r:id="rId11" tooltip="1866"/>
              </a:rPr>
              <a:t>1866</a:t>
            </a:r>
            <a:r>
              <a:rPr lang="es-ES" sz="2800" dirty="0" smtClean="0"/>
              <a:t> se le dio la categoría de </a:t>
            </a:r>
            <a:r>
              <a:rPr lang="es-ES" sz="2800" dirty="0" smtClean="0">
                <a:hlinkClick r:id="rId12" tooltip="Villa (población)"/>
              </a:rPr>
              <a:t>villa</a:t>
            </a:r>
            <a:r>
              <a:rPr lang="es-ES" sz="2800" dirty="0" smtClean="0"/>
              <a:t>, y en </a:t>
            </a:r>
            <a:r>
              <a:rPr lang="es-ES" sz="2800" dirty="0" smtClean="0">
                <a:hlinkClick r:id="rId13" tooltip="1875"/>
              </a:rPr>
              <a:t>1875</a:t>
            </a:r>
            <a:r>
              <a:rPr lang="es-ES" sz="2800" dirty="0" smtClean="0"/>
              <a:t> se le cambió el nombre por el Coronel Fuente, sin embargo éste nunca se arraigó y seis años después se le restituyó el nombre de Nadadores. En </a:t>
            </a:r>
            <a:r>
              <a:rPr lang="es-ES" sz="2800" dirty="0" smtClean="0">
                <a:hlinkClick r:id="rId14" tooltip="1896"/>
              </a:rPr>
              <a:t>1896</a:t>
            </a:r>
            <a:r>
              <a:rPr lang="es-ES" sz="2800" dirty="0" smtClean="0"/>
              <a:t> el ferrocarril que une Monclova con </a:t>
            </a:r>
            <a:r>
              <a:rPr lang="es-ES" sz="2800" dirty="0" err="1" smtClean="0">
                <a:hlinkClick r:id="rId15" tooltip="Cuatrociénegas"/>
              </a:rPr>
              <a:t>Cuatrociénegas</a:t>
            </a:r>
            <a:r>
              <a:rPr lang="es-ES" sz="2800" dirty="0" smtClean="0"/>
              <a:t> fue construido a través de Nadadores.</a:t>
            </a:r>
          </a:p>
          <a:p>
            <a:r>
              <a:rPr lang="es-ES" sz="2800" dirty="0" smtClean="0"/>
              <a:t>En </a:t>
            </a:r>
            <a:r>
              <a:rPr lang="es-ES" sz="2800" dirty="0" smtClean="0">
                <a:hlinkClick r:id="rId16" tooltip="1879"/>
              </a:rPr>
              <a:t>1879</a:t>
            </a:r>
            <a:r>
              <a:rPr lang="es-ES" sz="2800" dirty="0" smtClean="0"/>
              <a:t> nació en Nadadores el general revolucionario </a:t>
            </a:r>
            <a:r>
              <a:rPr lang="es-ES" sz="2800" dirty="0" smtClean="0">
                <a:hlinkClick r:id="rId17" tooltip="Lucio Blanco"/>
              </a:rPr>
              <a:t>Lucio Blanco</a:t>
            </a:r>
            <a:r>
              <a:rPr lang="es-ES" sz="2800" dirty="0" smtClean="0"/>
              <a:t>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903</Words>
  <Application>Microsoft Office PowerPoint</Application>
  <PresentationFormat>Presentación en pantalla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Flujo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SUN2</dc:creator>
  <cp:lastModifiedBy>SUN2</cp:lastModifiedBy>
  <cp:revision>2</cp:revision>
  <dcterms:created xsi:type="dcterms:W3CDTF">2012-06-20T18:09:35Z</dcterms:created>
  <dcterms:modified xsi:type="dcterms:W3CDTF">2012-06-20T18:32:10Z</dcterms:modified>
</cp:coreProperties>
</file>